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4" r:id="rId4"/>
    <p:sldId id="279" r:id="rId5"/>
    <p:sldId id="259" r:id="rId6"/>
    <p:sldId id="277" r:id="rId7"/>
    <p:sldId id="265" r:id="rId8"/>
    <p:sldId id="272" r:id="rId9"/>
    <p:sldId id="257" r:id="rId10"/>
    <p:sldId id="260" r:id="rId11"/>
    <p:sldId id="268" r:id="rId12"/>
    <p:sldId id="269" r:id="rId13"/>
    <p:sldId id="266" r:id="rId14"/>
    <p:sldId id="270" r:id="rId15"/>
    <p:sldId id="271" r:id="rId16"/>
    <p:sldId id="267" r:id="rId17"/>
    <p:sldId id="26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64"/>
            <p14:sldId id="279"/>
            <p14:sldId id="259"/>
            <p14:sldId id="277"/>
            <p14:sldId id="265"/>
            <p14:sldId id="272"/>
            <p14:sldId id="257"/>
            <p14:sldId id="260"/>
            <p14:sldId id="268"/>
            <p14:sldId id="269"/>
            <p14:sldId id="266"/>
            <p14:sldId id="270"/>
            <p14:sldId id="271"/>
            <p14:sldId id="267"/>
            <p14:sldId id="26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60" autoAdjust="0"/>
    <p:restoredTop sz="83422" autoAdjust="0"/>
  </p:normalViewPr>
  <p:slideViewPr>
    <p:cSldViewPr snapToGrid="0">
      <p:cViewPr varScale="1">
        <p:scale>
          <a:sx n="56" d="100"/>
          <a:sy n="56" d="100"/>
        </p:scale>
        <p:origin x="90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nanoseconds since start?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nanoseconds since start?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detector specific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7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nspirehep.net/record/1446785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Medical Imaging Group Studies: </a:t>
            </a:r>
            <a:r>
              <a:rPr lang="en-GB" sz="8900" dirty="0"/>
              <a:t>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Diagram?</a:t>
                </a:r>
              </a:p>
              <a:p>
                <a:r>
                  <a:rPr lang="en-GB" dirty="0"/>
                  <a:t>Explain how Compton formula used?</a:t>
                </a:r>
              </a:p>
              <a:p>
                <a:r>
                  <a:rPr lang="en-GB" dirty="0"/>
                  <a:t>Trig?</a:t>
                </a:r>
              </a:p>
              <a:p>
                <a:r>
                  <a:rPr lang="en-GB" dirty="0"/>
                  <a:t>Limitations?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8F70C-AE07-5748-900C-E39B1317D309}"/>
              </a:ext>
            </a:extLst>
          </p:cNvPr>
          <p:cNvSpPr txBox="1"/>
          <p:nvPr/>
        </p:nvSpPr>
        <p:spPr>
          <a:xfrm>
            <a:off x="3581400" y="5944394"/>
            <a:ext cx="52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http://inspirehep.net/record/1446785</a:t>
            </a:r>
            <a:r>
              <a:rPr lang="en-US" dirty="0"/>
              <a:t> reference later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Back projection of a </a:t>
            </a:r>
          </a:p>
          <a:p>
            <a:r>
              <a:rPr lang="en-US" dirty="0"/>
              <a:t>Compton scattering event,</a:t>
            </a:r>
          </a:p>
          <a:p>
            <a:r>
              <a:rPr lang="en-US" dirty="0"/>
              <a:t>Leading to a cone projection</a:t>
            </a:r>
          </a:p>
          <a:p>
            <a:r>
              <a:rPr lang="en-US" dirty="0"/>
              <a:t>with the cone having scattering</a:t>
            </a:r>
          </a:p>
          <a:p>
            <a:r>
              <a:rPr lang="en-US" dirty="0"/>
              <a:t> angle equal to the Compton</a:t>
            </a:r>
          </a:p>
          <a:p>
            <a:r>
              <a:rPr lang="en-US" dirty="0"/>
              <a:t> scatter. </a:t>
            </a:r>
          </a:p>
        </p:txBody>
      </p:sp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Fig. Conic sections of the </a:t>
            </a:r>
          </a:p>
          <a:p>
            <a:r>
              <a:rPr lang="en-US" dirty="0"/>
              <a:t>Back-projected cones.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 MATLAB</a:t>
            </a:r>
          </a:p>
          <a:p>
            <a:r>
              <a:rPr lang="en-GB" dirty="0"/>
              <a:t>Surf plot – I’ll add to this tomorrow once I get the files off campus</a:t>
            </a:r>
          </a:p>
          <a:p>
            <a:r>
              <a:rPr lang="en-GB" dirty="0"/>
              <a:t>Problem that a high density </a:t>
            </a:r>
            <a:r>
              <a:rPr lang="en-GB" dirty="0" err="1"/>
              <a:t>pixelation</a:t>
            </a:r>
            <a:r>
              <a:rPr lang="en-GB" dirty="0"/>
              <a:t> means ellipses within a small error of each other do not stack.</a:t>
            </a:r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</a:t>
            </a:r>
          </a:p>
          <a:p>
            <a:r>
              <a:rPr lang="en-GB" dirty="0"/>
              <a:t>Accuracy and Precision</a:t>
            </a:r>
          </a:p>
        </p:txBody>
      </p:sp>
    </p:spTree>
    <p:extLst>
      <p:ext uri="{BB962C8B-B14F-4D97-AF65-F5344CB8AC3E}">
        <p14:creationId xmlns:p14="http://schemas.microsoft.com/office/powerpoint/2010/main" val="3264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Explain filtering helps. We going to add sum check?</a:t>
            </a:r>
          </a:p>
          <a:p>
            <a:r>
              <a:rPr lang="en-GB" dirty="0"/>
              <a:t>Random events – Timestamp shift helps +^^</a:t>
            </a:r>
          </a:p>
          <a:p>
            <a:r>
              <a:rPr lang="en-GB" dirty="0"/>
              <a:t>Finite detector size</a:t>
            </a:r>
          </a:p>
          <a:p>
            <a:r>
              <a:rPr lang="en-GB" dirty="0"/>
              <a:t>Geometry measurement error.</a:t>
            </a:r>
          </a:p>
          <a:p>
            <a:r>
              <a:rPr lang="en-GB" dirty="0"/>
              <a:t>Geometry effects image quality – how elongated/overlap point etc.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data; whether this is simulated or experimental data. 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Only 2D</a:t>
            </a:r>
          </a:p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average is correct.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Improvements/Extensions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5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96D8-A647-0D48-ABF9-6DB42ADD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1803400"/>
            <a:ext cx="91567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A710-8AA0-4F07-9903-2A2E916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6E70-3E95-4012-8F31-18CCD699C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User Input</a:t>
            </a:r>
          </a:p>
          <a:p>
            <a:r>
              <a:rPr lang="en-GB" dirty="0"/>
              <a:t>Data Manipulation/Calibration</a:t>
            </a:r>
          </a:p>
          <a:p>
            <a:r>
              <a:rPr lang="en-GB" dirty="0"/>
              <a:t>Filtering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Cone generation</a:t>
            </a:r>
          </a:p>
          <a:p>
            <a:r>
              <a:rPr lang="en-GB" dirty="0"/>
              <a:t>Conic sections</a:t>
            </a:r>
          </a:p>
          <a:p>
            <a:r>
              <a:rPr lang="en-GB" dirty="0"/>
              <a:t>Pixelation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Plotting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9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space delimited files of a timestamp and an uncalibrated energy.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If the calibrated energy is within user defined limits then it is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 along with the timestamp.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r>
                  <a:rPr lang="en-GB" dirty="0"/>
                  <a:t>Explain what the </a:t>
                </a:r>
                <a:r>
                  <a:rPr lang="en-GB" dirty="0" err="1"/>
                  <a:t>evententry</a:t>
                </a:r>
                <a:r>
                  <a:rPr lang="en-GB" dirty="0"/>
                  <a:t> stores?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A coincidence is found when the timestamp of two events are within tolerance of each other. </a:t>
            </a:r>
          </a:p>
          <a:p>
            <a:r>
              <a:rPr lang="en-GB" dirty="0"/>
              <a:t>The timestamp, energy and detector number from both events is then output to a file. </a:t>
            </a:r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Geometry Diagram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CA32-50FB-4B06-8748-4B91B7FD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Shifting the geometry of detectors due to geometric centre being different from mean scattering position.</a:t>
            </a:r>
          </a:p>
        </p:txBody>
      </p:sp>
    </p:spTree>
    <p:extLst>
      <p:ext uri="{BB962C8B-B14F-4D97-AF65-F5344CB8AC3E}">
        <p14:creationId xmlns:p14="http://schemas.microsoft.com/office/powerpoint/2010/main" val="11517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image reconstruction software has to work with simulated or experimental data processed with the ‘Coincidence checker’. </a:t>
                </a:r>
              </a:p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806</Words>
  <Application>Microsoft Office PowerPoint</Application>
  <PresentationFormat>Widescreen</PresentationFormat>
  <Paragraphs>127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Image Reconstruction</vt:lpstr>
      <vt:lpstr>Introduction </vt:lpstr>
      <vt:lpstr>Overview </vt:lpstr>
      <vt:lpstr>New Overview</vt:lpstr>
      <vt:lpstr>Coincidence Checker – Calibrating Data</vt:lpstr>
      <vt:lpstr>Coincidence Checker – Filtering Data</vt:lpstr>
      <vt:lpstr>Coincidence Checker – Finding Coincidences</vt:lpstr>
      <vt:lpstr>Geometry Diagram </vt:lpstr>
      <vt:lpstr>Image Reconstruction - Reading Data Files </vt:lpstr>
      <vt:lpstr>Cone Generation</vt:lpstr>
      <vt:lpstr>Detector Setup</vt:lpstr>
      <vt:lpstr>Conical back-projection</vt:lpstr>
      <vt:lpstr>Ellipse Generation</vt:lpstr>
      <vt:lpstr>Ellipse basics</vt:lpstr>
      <vt:lpstr>Ellipse projection onto plane</vt:lpstr>
      <vt:lpstr>Matrix Generation</vt:lpstr>
      <vt:lpstr>Matrix plotting </vt:lpstr>
      <vt:lpstr>Results </vt:lpstr>
      <vt:lpstr>Uncertainties</vt:lpstr>
      <vt:lpstr>Limitations </vt:lpstr>
      <vt:lpstr>Improvements/Extensions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Jack Joynson</cp:lastModifiedBy>
  <cp:revision>71</cp:revision>
  <dcterms:created xsi:type="dcterms:W3CDTF">2018-02-28T16:18:17Z</dcterms:created>
  <dcterms:modified xsi:type="dcterms:W3CDTF">2018-03-07T17:21:17Z</dcterms:modified>
</cp:coreProperties>
</file>